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Proxima Nova"/>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ProximaNova-bold.fntdata"/><Relationship Id="rId10" Type="http://schemas.openxmlformats.org/officeDocument/2006/relationships/slide" Target="slides/slide5.xml"/><Relationship Id="rId21" Type="http://schemas.openxmlformats.org/officeDocument/2006/relationships/font" Target="fonts/ProximaNova-regular.fntdata"/><Relationship Id="rId13" Type="http://schemas.openxmlformats.org/officeDocument/2006/relationships/slide" Target="slides/slide8.xml"/><Relationship Id="rId24" Type="http://schemas.openxmlformats.org/officeDocument/2006/relationships/font" Target="fonts/ProximaNova-boldItalic.fntdata"/><Relationship Id="rId12" Type="http://schemas.openxmlformats.org/officeDocument/2006/relationships/slide" Target="slides/slide7.xml"/><Relationship Id="rId23" Type="http://schemas.openxmlformats.org/officeDocument/2006/relationships/font" Target="fonts/ProximaNova-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1b3398fc7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1b3398fc7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1b3398fc7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1b3398fc7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1b3398fc7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1b3398fc7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1b91e03bb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1b91e03bb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1b91e03bb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1b91e03bb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1b3c7796f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1b3c7796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1b91e03bb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1b91e03bb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1b3c7796fb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1b3c7796fb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1b3c7796f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1b3c7796f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1b3398fc7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1b3398fc7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1b9b744778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1b9b744778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1b3c7796f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1b3c7796f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1b3398fc7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1b3398fc7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1b91e03bb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1b91e03bb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nebhe.org/journal/5-ways-open-educational-resources-can-help-students-succeed-this-fal" TargetMode="External"/><Relationship Id="rId4" Type="http://schemas.openxmlformats.org/officeDocument/2006/relationships/hyperlink" Target="http://www.newpathlearning.com/the-latest-news/what-makes-supplemental-educational-resources-valuable-to-students" TargetMode="External"/><Relationship Id="rId5" Type="http://schemas.openxmlformats.org/officeDocument/2006/relationships/hyperlink" Target="http://www.topuniversities.com/student-info/student-finance/university-budgets-where-your-fees-g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newpathlearning.com/the-latest-news/what-makes-supplemental-educational-resources-valuable-to-student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TCC Proposal</a:t>
            </a:r>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By: Benjamin Zimmerman, Collin Swanson, Uriel Martinez</a:t>
            </a:r>
            <a:endParaRPr/>
          </a:p>
        </p:txBody>
      </p:sp>
      <p:pic>
        <p:nvPicPr>
          <p:cNvPr id="61" name="Google Shape;61;p13"/>
          <p:cNvPicPr preferRelativeResize="0"/>
          <p:nvPr/>
        </p:nvPicPr>
        <p:blipFill>
          <a:blip r:embed="rId3">
            <a:alphaModFix/>
          </a:blip>
          <a:stretch>
            <a:fillRect/>
          </a:stretch>
        </p:blipFill>
        <p:spPr>
          <a:xfrm>
            <a:off x="152400" y="3964713"/>
            <a:ext cx="2616897" cy="10263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Purpose</a:t>
            </a:r>
            <a:endParaRPr/>
          </a:p>
        </p:txBody>
      </p:sp>
      <p:sp>
        <p:nvSpPr>
          <p:cNvPr id="67" name="Google Shape;67;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a:t>Our purpose was to do research as to how to make resources at the TCC Northeast campus more accessible to students for their academic work. </a:t>
            </a:r>
            <a:endParaRPr sz="2400"/>
          </a:p>
        </p:txBody>
      </p:sp>
      <p:pic>
        <p:nvPicPr>
          <p:cNvPr id="68" name="Google Shape;68;p14"/>
          <p:cNvPicPr preferRelativeResize="0"/>
          <p:nvPr/>
        </p:nvPicPr>
        <p:blipFill>
          <a:blip r:embed="rId3">
            <a:alphaModFix/>
          </a:blip>
          <a:stretch>
            <a:fillRect/>
          </a:stretch>
        </p:blipFill>
        <p:spPr>
          <a:xfrm>
            <a:off x="2437538" y="2167600"/>
            <a:ext cx="4268925" cy="2401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Personal Experience, Qualifications, and Why?</a:t>
            </a:r>
            <a:endParaRPr/>
          </a:p>
        </p:txBody>
      </p:sp>
      <p:pic>
        <p:nvPicPr>
          <p:cNvPr id="74" name="Google Shape;74;p15"/>
          <p:cNvPicPr preferRelativeResize="0"/>
          <p:nvPr/>
        </p:nvPicPr>
        <p:blipFill>
          <a:blip r:embed="rId3">
            <a:alphaModFix/>
          </a:blip>
          <a:stretch>
            <a:fillRect/>
          </a:stretch>
        </p:blipFill>
        <p:spPr>
          <a:xfrm>
            <a:off x="5931800" y="2985775"/>
            <a:ext cx="2900499" cy="1933675"/>
          </a:xfrm>
          <a:prstGeom prst="rect">
            <a:avLst/>
          </a:prstGeom>
          <a:noFill/>
          <a:ln>
            <a:noFill/>
          </a:ln>
        </p:spPr>
      </p:pic>
      <p:sp>
        <p:nvSpPr>
          <p:cNvPr id="75" name="Google Shape;75;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Arial"/>
                <a:ea typeface="Arial"/>
                <a:cs typeface="Arial"/>
                <a:sym typeface="Arial"/>
              </a:rPr>
              <a:t>As TCC students, we find ourselves in a </a:t>
            </a:r>
            <a:r>
              <a:rPr lang="en">
                <a:latin typeface="Arial"/>
                <a:ea typeface="Arial"/>
                <a:cs typeface="Arial"/>
                <a:sym typeface="Arial"/>
              </a:rPr>
              <a:t>great position for this, as we have firsthand experience in this matter. W</a:t>
            </a:r>
            <a:r>
              <a:rPr lang="en">
                <a:latin typeface="Arial"/>
                <a:ea typeface="Arial"/>
                <a:cs typeface="Arial"/>
                <a:sym typeface="Arial"/>
              </a:rPr>
              <a:t>e understand that the Northeast campus provides the resources that it can to students; however, finding those resources online can be quite tedious and difficult to access like submitting your work to the writing center. Frankly, if the accessibility of the resources isn’t there, students will not bother to find those resources or lose interest in finding them. </a:t>
            </a:r>
            <a:endParaRPr>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Task 1</a:t>
            </a:r>
            <a:r>
              <a:rPr lang="en"/>
              <a:t>: </a:t>
            </a:r>
            <a:r>
              <a:rPr lang="en" sz="2750"/>
              <a:t>Research for the Benefits of Accessing Resources for Education</a:t>
            </a:r>
            <a:endParaRPr sz="2750"/>
          </a:p>
        </p:txBody>
      </p:sp>
      <p:sp>
        <p:nvSpPr>
          <p:cNvPr id="81" name="Google Shape;81;p16"/>
          <p:cNvSpPr txBox="1"/>
          <p:nvPr>
            <p:ph idx="1" type="body"/>
          </p:nvPr>
        </p:nvSpPr>
        <p:spPr>
          <a:xfrm>
            <a:off x="311700" y="1269400"/>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We found that students who have easier access to their resources boost their interest in the topic of research (</a:t>
            </a:r>
            <a:r>
              <a:rPr i="1" lang="en">
                <a:latin typeface="Arial"/>
                <a:ea typeface="Arial"/>
                <a:cs typeface="Arial"/>
                <a:sym typeface="Arial"/>
              </a:rPr>
              <a:t>Newpath Learning</a:t>
            </a:r>
            <a:r>
              <a:rPr lang="en">
                <a:latin typeface="Arial"/>
                <a:ea typeface="Arial"/>
                <a:cs typeface="Arial"/>
                <a:sym typeface="Arial"/>
              </a:rPr>
              <a:t>).</a:t>
            </a:r>
            <a:endParaRPr>
              <a:latin typeface="Arial"/>
              <a:ea typeface="Arial"/>
              <a:cs typeface="Arial"/>
              <a:sym typeface="Arial"/>
            </a:endParaRPr>
          </a:p>
          <a:p>
            <a:pPr indent="0" lvl="0" marL="457200" rtl="0" algn="l">
              <a:spcBef>
                <a:spcPts val="0"/>
              </a:spcBef>
              <a:spcAft>
                <a:spcPts val="0"/>
              </a:spcAft>
              <a:buNone/>
            </a:pPr>
            <a:r>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The studies clearly show evidence that having easier access to resources keeps students engaged which is what colleges want. </a:t>
            </a:r>
            <a:endParaRPr>
              <a:latin typeface="Arial"/>
              <a:ea typeface="Arial"/>
              <a:cs typeface="Arial"/>
              <a:sym typeface="Arial"/>
            </a:endParaRPr>
          </a:p>
          <a:p>
            <a:pPr indent="0" lvl="0" marL="457200" rtl="0" algn="l">
              <a:spcBef>
                <a:spcPts val="0"/>
              </a:spcBef>
              <a:spcAft>
                <a:spcPts val="0"/>
              </a:spcAft>
              <a:buNone/>
            </a:pPr>
            <a:r>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From our findings, we found that universities place roughly $20 million dollars on facilities that provide resources to students (</a:t>
            </a:r>
            <a:r>
              <a:rPr i="1" lang="en">
                <a:latin typeface="Arial"/>
                <a:ea typeface="Arial"/>
                <a:cs typeface="Arial"/>
                <a:sym typeface="Arial"/>
              </a:rPr>
              <a:t>Top Universities</a:t>
            </a:r>
            <a:r>
              <a:rPr lang="en">
                <a:latin typeface="Arial"/>
                <a:ea typeface="Arial"/>
                <a:cs typeface="Arial"/>
                <a:sym typeface="Arial"/>
              </a:rPr>
              <a:t>). This does include the writing center, and the online portion of the student resources.</a:t>
            </a:r>
            <a:endParaRPr>
              <a:latin typeface="Arial"/>
              <a:ea typeface="Arial"/>
              <a:cs typeface="Arial"/>
              <a:sym typeface="Arial"/>
            </a:endParaRPr>
          </a:p>
          <a:p>
            <a:pPr indent="0" lvl="0" marL="457200" rtl="0" algn="l">
              <a:spcBef>
                <a:spcPts val="0"/>
              </a:spcBef>
              <a:spcAft>
                <a:spcPts val="0"/>
              </a:spcAft>
              <a:buNone/>
            </a:pPr>
            <a:r>
              <a:t/>
            </a:r>
            <a:endParaRPr>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500"/>
              <a:t>Task 2:</a:t>
            </a:r>
            <a:r>
              <a:rPr lang="en" sz="2500"/>
              <a:t> Interview With the Director of the TCC Northeast Writing Center.</a:t>
            </a:r>
            <a:endParaRPr sz="2500"/>
          </a:p>
          <a:p>
            <a:pPr indent="0" lvl="0" marL="0" rtl="0" algn="l">
              <a:spcBef>
                <a:spcPts val="0"/>
              </a:spcBef>
              <a:spcAft>
                <a:spcPts val="0"/>
              </a:spcAft>
              <a:buNone/>
            </a:pPr>
            <a:r>
              <a:t/>
            </a:r>
            <a:endParaRPr/>
          </a:p>
        </p:txBody>
      </p:sp>
      <p:sp>
        <p:nvSpPr>
          <p:cNvPr id="87" name="Google Shape;87;p17"/>
          <p:cNvSpPr txBox="1"/>
          <p:nvPr>
            <p:ph idx="1" type="body"/>
          </p:nvPr>
        </p:nvSpPr>
        <p:spPr>
          <a:xfrm>
            <a:off x="311700" y="1405750"/>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Arial"/>
              <a:buAutoNum type="arabicPeriod"/>
            </a:pPr>
            <a:r>
              <a:rPr lang="en">
                <a:latin typeface="Arial"/>
                <a:ea typeface="Arial"/>
                <a:cs typeface="Arial"/>
                <a:sym typeface="Arial"/>
              </a:rPr>
              <a:t>How do you feel about the quality of access to the writing center?</a:t>
            </a:r>
            <a:endParaRPr>
              <a:latin typeface="Arial"/>
              <a:ea typeface="Arial"/>
              <a:cs typeface="Arial"/>
              <a:sym typeface="Arial"/>
            </a:endParaRPr>
          </a:p>
          <a:p>
            <a:pPr indent="-342900" lvl="0" marL="457200" rtl="0" algn="l">
              <a:spcBef>
                <a:spcPts val="0"/>
              </a:spcBef>
              <a:spcAft>
                <a:spcPts val="0"/>
              </a:spcAft>
              <a:buSzPts val="1800"/>
              <a:buFont typeface="Arial"/>
              <a:buAutoNum type="arabicPeriod"/>
            </a:pPr>
            <a:r>
              <a:rPr lang="en">
                <a:latin typeface="Arial"/>
                <a:ea typeface="Arial"/>
                <a:cs typeface="Arial"/>
                <a:sym typeface="Arial"/>
              </a:rPr>
              <a:t>Would making a canvas tile for the writing center be an option that the center is willing to do?</a:t>
            </a:r>
            <a:endParaRPr>
              <a:latin typeface="Arial"/>
              <a:ea typeface="Arial"/>
              <a:cs typeface="Arial"/>
              <a:sym typeface="Arial"/>
            </a:endParaRPr>
          </a:p>
          <a:p>
            <a:pPr indent="-342900" lvl="0" marL="457200" rtl="0" algn="l">
              <a:spcBef>
                <a:spcPts val="0"/>
              </a:spcBef>
              <a:spcAft>
                <a:spcPts val="0"/>
              </a:spcAft>
              <a:buSzPts val="1800"/>
              <a:buFont typeface="Arial"/>
              <a:buAutoNum type="arabicPeriod"/>
            </a:pPr>
            <a:r>
              <a:rPr lang="en">
                <a:latin typeface="Arial"/>
                <a:ea typeface="Arial"/>
                <a:cs typeface="Arial"/>
                <a:sym typeface="Arial"/>
              </a:rPr>
              <a:t>Will creating a canvas tile dedicated for the writing center be beneficial for TCC and TCC students?</a:t>
            </a:r>
            <a:endParaRPr sz="2400">
              <a:latin typeface="Arial"/>
              <a:ea typeface="Arial"/>
              <a:cs typeface="Arial"/>
              <a:sym typeface="Arial"/>
            </a:endParaRPr>
          </a:p>
        </p:txBody>
      </p:sp>
      <p:pic>
        <p:nvPicPr>
          <p:cNvPr id="88" name="Google Shape;88;p17"/>
          <p:cNvPicPr preferRelativeResize="0"/>
          <p:nvPr/>
        </p:nvPicPr>
        <p:blipFill>
          <a:blip r:embed="rId3">
            <a:alphaModFix/>
          </a:blip>
          <a:stretch>
            <a:fillRect/>
          </a:stretch>
        </p:blipFill>
        <p:spPr>
          <a:xfrm>
            <a:off x="6010958" y="3092924"/>
            <a:ext cx="2901750" cy="1709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b="1" lang="en" sz="2750"/>
              <a:t>Task 3: </a:t>
            </a:r>
            <a:r>
              <a:rPr lang="en" sz="2750"/>
              <a:t>Create a Survey, Get it Out There!</a:t>
            </a:r>
            <a:endParaRPr sz="2750"/>
          </a:p>
          <a:p>
            <a:pPr indent="0" lvl="0" marL="0" rtl="0" algn="l">
              <a:spcBef>
                <a:spcPts val="0"/>
              </a:spcBef>
              <a:spcAft>
                <a:spcPts val="0"/>
              </a:spcAft>
              <a:buNone/>
            </a:pPr>
            <a:r>
              <a:t/>
            </a:r>
            <a:endParaRPr/>
          </a:p>
        </p:txBody>
      </p:sp>
      <p:sp>
        <p:nvSpPr>
          <p:cNvPr id="94" name="Google Shape;9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Arial"/>
                <a:ea typeface="Arial"/>
                <a:cs typeface="Arial"/>
                <a:sym typeface="Arial"/>
              </a:rPr>
              <a:t>We conducted a survey to ask TCC students at the Northeast campus the following:</a:t>
            </a:r>
            <a:endParaRPr>
              <a:latin typeface="Arial"/>
              <a:ea typeface="Arial"/>
              <a:cs typeface="Arial"/>
              <a:sym typeface="Arial"/>
            </a:endParaRPr>
          </a:p>
          <a:p>
            <a:pPr indent="-342900" lvl="0" marL="457200" rtl="0" algn="l">
              <a:spcBef>
                <a:spcPts val="0"/>
              </a:spcBef>
              <a:spcAft>
                <a:spcPts val="0"/>
              </a:spcAft>
              <a:buSzPts val="1800"/>
              <a:buFont typeface="Arial"/>
              <a:buAutoNum type="arabicPeriod"/>
            </a:pPr>
            <a:r>
              <a:rPr lang="en">
                <a:latin typeface="Arial"/>
                <a:ea typeface="Arial"/>
                <a:cs typeface="Arial"/>
                <a:sym typeface="Arial"/>
              </a:rPr>
              <a:t>How easy is it to access student resources such as the writing center and etc…</a:t>
            </a:r>
            <a:endParaRPr>
              <a:latin typeface="Arial"/>
              <a:ea typeface="Arial"/>
              <a:cs typeface="Arial"/>
              <a:sym typeface="Arial"/>
            </a:endParaRPr>
          </a:p>
          <a:p>
            <a:pPr indent="-342900" lvl="0" marL="457200" rtl="0" algn="l">
              <a:spcBef>
                <a:spcPts val="0"/>
              </a:spcBef>
              <a:spcAft>
                <a:spcPts val="0"/>
              </a:spcAft>
              <a:buSzPts val="1800"/>
              <a:buFont typeface="Arial"/>
              <a:buAutoNum type="arabicPeriod"/>
            </a:pPr>
            <a:r>
              <a:rPr lang="en">
                <a:latin typeface="Arial"/>
                <a:ea typeface="Arial"/>
                <a:cs typeface="Arial"/>
                <a:sym typeface="Arial"/>
              </a:rPr>
              <a:t>Would you prefer a better way for it to be organized?</a:t>
            </a:r>
            <a:endParaRPr>
              <a:latin typeface="Arial"/>
              <a:ea typeface="Arial"/>
              <a:cs typeface="Arial"/>
              <a:sym typeface="Arial"/>
            </a:endParaRPr>
          </a:p>
          <a:p>
            <a:pPr indent="-342900" lvl="0" marL="457200" rtl="0" algn="l">
              <a:spcBef>
                <a:spcPts val="0"/>
              </a:spcBef>
              <a:spcAft>
                <a:spcPts val="0"/>
              </a:spcAft>
              <a:buSzPts val="1800"/>
              <a:buFont typeface="Arial"/>
              <a:buAutoNum type="arabicPeriod"/>
            </a:pPr>
            <a:r>
              <a:rPr lang="en">
                <a:latin typeface="Arial"/>
                <a:ea typeface="Arial"/>
                <a:cs typeface="Arial"/>
                <a:sym typeface="Arial"/>
              </a:rPr>
              <a:t>Would having a canvas tile for student resources on canvas be a consideration?</a:t>
            </a:r>
            <a:endParaRPr>
              <a:latin typeface="Arial"/>
              <a:ea typeface="Arial"/>
              <a:cs typeface="Arial"/>
              <a:sym typeface="Arial"/>
            </a:endParaRPr>
          </a:p>
          <a:p>
            <a:pPr indent="0" lvl="0" marL="0" rtl="0" algn="l">
              <a:spcBef>
                <a:spcPts val="0"/>
              </a:spcBef>
              <a:spcAft>
                <a:spcPts val="1200"/>
              </a:spcAft>
              <a:buNone/>
            </a:pPr>
            <a:r>
              <a:t/>
            </a:r>
            <a:endParaRPr/>
          </a:p>
        </p:txBody>
      </p:sp>
      <p:pic>
        <p:nvPicPr>
          <p:cNvPr id="95" name="Google Shape;95;p18"/>
          <p:cNvPicPr preferRelativeResize="0"/>
          <p:nvPr/>
        </p:nvPicPr>
        <p:blipFill>
          <a:blip r:embed="rId3">
            <a:alphaModFix/>
          </a:blip>
          <a:stretch>
            <a:fillRect/>
          </a:stretch>
        </p:blipFill>
        <p:spPr>
          <a:xfrm>
            <a:off x="6487830" y="3245575"/>
            <a:ext cx="2321724" cy="1688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Survey Cont.</a:t>
            </a:r>
            <a:endParaRPr/>
          </a:p>
        </p:txBody>
      </p:sp>
      <p:sp>
        <p:nvSpPr>
          <p:cNvPr id="101" name="Google Shape;10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Regarding the accessibility of student resources, we ran a survey for when students want the tutoring centers to be open on weekends. Currently, tutoring centers at TCC are only open until 5 PM and 4 PM on Friday and Saturday, respectively.</a:t>
            </a:r>
            <a:endParaRPr/>
          </a:p>
          <a:p>
            <a:pPr indent="0" lvl="0" marL="0" rtl="0" algn="l">
              <a:spcBef>
                <a:spcPts val="1200"/>
              </a:spcBef>
              <a:spcAft>
                <a:spcPts val="1200"/>
              </a:spcAft>
              <a:buNone/>
            </a:pPr>
            <a:r>
              <a:rPr lang="en"/>
              <a:t>We wanted to investigate if this matched student demand, or if resources could be allocated better.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1200">
                <a:latin typeface="Times New Roman"/>
                <a:ea typeface="Times New Roman"/>
                <a:cs typeface="Times New Roman"/>
                <a:sym typeface="Times New Roman"/>
              </a:rPr>
              <a:t>​​</a:t>
            </a:r>
            <a:r>
              <a:rPr b="1" lang="en" sz="2750"/>
              <a:t>Task 4:</a:t>
            </a:r>
            <a:r>
              <a:rPr lang="en" sz="2750"/>
              <a:t> Analyze Our survey, Draw Conclusions</a:t>
            </a:r>
            <a:endParaRPr sz="2750"/>
          </a:p>
          <a:p>
            <a:pPr indent="0" lvl="0" marL="0" rtl="0" algn="l">
              <a:spcBef>
                <a:spcPts val="0"/>
              </a:spcBef>
              <a:spcAft>
                <a:spcPts val="0"/>
              </a:spcAft>
              <a:buNone/>
            </a:pPr>
            <a:r>
              <a:t/>
            </a:r>
            <a:endParaRPr/>
          </a:p>
        </p:txBody>
      </p:sp>
      <p:sp>
        <p:nvSpPr>
          <p:cNvPr id="107" name="Google Shape;10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Arial"/>
                <a:ea typeface="Arial"/>
                <a:cs typeface="Arial"/>
                <a:sym typeface="Arial"/>
              </a:rPr>
              <a:t>We met together to discuss our findings with each other, noted our finding, and summarize the survey responses. We found a correlation to the answers given to us from the TCC students on the Northeast campus.</a:t>
            </a:r>
            <a:endParaRPr sz="2400">
              <a:latin typeface="Arial"/>
              <a:ea typeface="Arial"/>
              <a:cs typeface="Arial"/>
              <a:sym typeface="Arial"/>
            </a:endParaRPr>
          </a:p>
        </p:txBody>
      </p:sp>
      <p:pic>
        <p:nvPicPr>
          <p:cNvPr id="108" name="Google Shape;108;p20"/>
          <p:cNvPicPr preferRelativeResize="0"/>
          <p:nvPr/>
        </p:nvPicPr>
        <p:blipFill>
          <a:blip r:embed="rId3">
            <a:alphaModFix/>
          </a:blip>
          <a:stretch>
            <a:fillRect/>
          </a:stretch>
        </p:blipFill>
        <p:spPr>
          <a:xfrm>
            <a:off x="5194400" y="2522550"/>
            <a:ext cx="3637900" cy="20463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Interview </a:t>
            </a:r>
            <a:endParaRPr/>
          </a:p>
        </p:txBody>
      </p:sp>
      <p:sp>
        <p:nvSpPr>
          <p:cNvPr id="114" name="Google Shape;114;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Dr. Parish liked Canvas Tile idea</a:t>
            </a:r>
            <a:endParaRPr/>
          </a:p>
          <a:p>
            <a:pPr indent="-342900" lvl="0" marL="457200" rtl="0" algn="l">
              <a:spcBef>
                <a:spcPts val="0"/>
              </a:spcBef>
              <a:spcAft>
                <a:spcPts val="0"/>
              </a:spcAft>
              <a:buSzPts val="1800"/>
              <a:buChar char="●"/>
            </a:pPr>
            <a:r>
              <a:rPr lang="en"/>
              <a:t>Wasn’t </a:t>
            </a:r>
            <a:r>
              <a:rPr lang="en"/>
              <a:t>feasible</a:t>
            </a:r>
            <a:r>
              <a:rPr lang="en"/>
              <a:t> </a:t>
            </a:r>
            <a:endParaRPr/>
          </a:p>
          <a:p>
            <a:pPr indent="-342900" lvl="0" marL="457200" rtl="0" algn="l">
              <a:spcBef>
                <a:spcPts val="0"/>
              </a:spcBef>
              <a:spcAft>
                <a:spcPts val="0"/>
              </a:spcAft>
              <a:buSzPts val="1800"/>
              <a:buChar char="●"/>
            </a:pPr>
            <a:r>
              <a:rPr lang="en"/>
              <a:t>Agreed renovations was needed </a:t>
            </a:r>
            <a:endParaRPr/>
          </a:p>
        </p:txBody>
      </p:sp>
      <p:pic>
        <p:nvPicPr>
          <p:cNvPr descr="How to Pass a Job Interview Successfully – Career Centre – HSE University" id="115" name="Google Shape;115;p21"/>
          <p:cNvPicPr preferRelativeResize="0"/>
          <p:nvPr/>
        </p:nvPicPr>
        <p:blipFill>
          <a:blip r:embed="rId3">
            <a:alphaModFix/>
          </a:blip>
          <a:stretch>
            <a:fillRect/>
          </a:stretch>
        </p:blipFill>
        <p:spPr>
          <a:xfrm>
            <a:off x="6265300" y="3162475"/>
            <a:ext cx="2705100" cy="1685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nvSpPr>
        <p:spPr>
          <a:xfrm>
            <a:off x="127050" y="3891900"/>
            <a:ext cx="8889900" cy="88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3"/>
                </a:solidFill>
                <a:latin typeface="Proxima Nova"/>
                <a:ea typeface="Proxima Nova"/>
                <a:cs typeface="Proxima Nova"/>
                <a:sym typeface="Proxima Nova"/>
              </a:rPr>
              <a:t>This graph indicates when students want tutoring centers open–a</a:t>
            </a:r>
            <a:r>
              <a:rPr lang="en" sz="1800">
                <a:solidFill>
                  <a:schemeClr val="accent3"/>
                </a:solidFill>
                <a:latin typeface="Proxima Nova"/>
                <a:ea typeface="Proxima Nova"/>
                <a:cs typeface="Proxima Nova"/>
                <a:sym typeface="Proxima Nova"/>
              </a:rPr>
              <a:t>side from a lunch break, the data roughly matches the current hours of the tutoring center.</a:t>
            </a:r>
            <a:endParaRPr sz="1800">
              <a:solidFill>
                <a:schemeClr val="accent3"/>
              </a:solidFill>
              <a:latin typeface="Proxima Nova"/>
              <a:ea typeface="Proxima Nova"/>
              <a:cs typeface="Proxima Nova"/>
              <a:sym typeface="Proxima Nova"/>
            </a:endParaRPr>
          </a:p>
          <a:p>
            <a:pPr indent="0" lvl="0" marL="0" rtl="0" algn="ctr">
              <a:spcBef>
                <a:spcPts val="0"/>
              </a:spcBef>
              <a:spcAft>
                <a:spcPts val="0"/>
              </a:spcAft>
              <a:buNone/>
            </a:pPr>
            <a:r>
              <a:t/>
            </a:r>
            <a:endParaRPr sz="1200">
              <a:solidFill>
                <a:schemeClr val="accent3"/>
              </a:solidFill>
              <a:latin typeface="Proxima Nova"/>
              <a:ea typeface="Proxima Nova"/>
              <a:cs typeface="Proxima Nova"/>
              <a:sym typeface="Proxima Nova"/>
            </a:endParaRPr>
          </a:p>
          <a:p>
            <a:pPr indent="0" lvl="0" marL="0" rtl="0" algn="ctr">
              <a:spcBef>
                <a:spcPts val="0"/>
              </a:spcBef>
              <a:spcAft>
                <a:spcPts val="0"/>
              </a:spcAft>
              <a:buNone/>
            </a:pPr>
            <a:r>
              <a:rPr lang="en" sz="1800">
                <a:solidFill>
                  <a:schemeClr val="accent3"/>
                </a:solidFill>
                <a:latin typeface="Proxima Nova"/>
                <a:ea typeface="Proxima Nova"/>
                <a:cs typeface="Proxima Nova"/>
                <a:sym typeface="Proxima Nova"/>
              </a:rPr>
              <a:t>However, there’s a late spike after dinner which has potential.</a:t>
            </a:r>
            <a:endParaRPr sz="1800">
              <a:solidFill>
                <a:schemeClr val="accent3"/>
              </a:solidFill>
              <a:latin typeface="Proxima Nova"/>
              <a:ea typeface="Proxima Nova"/>
              <a:cs typeface="Proxima Nova"/>
              <a:sym typeface="Proxima Nova"/>
            </a:endParaRPr>
          </a:p>
        </p:txBody>
      </p:sp>
      <p:pic>
        <p:nvPicPr>
          <p:cNvPr id="121" name="Google Shape;121;p22"/>
          <p:cNvPicPr preferRelativeResize="0"/>
          <p:nvPr/>
        </p:nvPicPr>
        <p:blipFill>
          <a:blip r:embed="rId3">
            <a:alphaModFix/>
          </a:blip>
          <a:stretch>
            <a:fillRect/>
          </a:stretch>
        </p:blipFill>
        <p:spPr>
          <a:xfrm>
            <a:off x="1247625" y="-1"/>
            <a:ext cx="6648759" cy="405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Schedule</a:t>
            </a:r>
            <a:endParaRPr/>
          </a:p>
        </p:txBody>
      </p:sp>
      <p:sp>
        <p:nvSpPr>
          <p:cNvPr id="127" name="Google Shape;12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The Gantt chart below shows our task schedule:</a:t>
            </a:r>
            <a:endParaRPr/>
          </a:p>
          <a:p>
            <a:pPr indent="0" lvl="0" marL="0" rtl="0" algn="l">
              <a:spcBef>
                <a:spcPts val="0"/>
              </a:spcBef>
              <a:spcAft>
                <a:spcPts val="1200"/>
              </a:spcAft>
              <a:buNone/>
            </a:pPr>
            <a:r>
              <a:t/>
            </a:r>
            <a:endParaRPr/>
          </a:p>
        </p:txBody>
      </p:sp>
      <p:pic>
        <p:nvPicPr>
          <p:cNvPr id="128" name="Google Shape;128;p23"/>
          <p:cNvPicPr preferRelativeResize="0"/>
          <p:nvPr/>
        </p:nvPicPr>
        <p:blipFill>
          <a:blip r:embed="rId3">
            <a:alphaModFix/>
          </a:blip>
          <a:stretch>
            <a:fillRect/>
          </a:stretch>
        </p:blipFill>
        <p:spPr>
          <a:xfrm>
            <a:off x="1609725" y="1914525"/>
            <a:ext cx="5924550" cy="1314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Qualifications</a:t>
            </a:r>
            <a:r>
              <a:rPr lang="en"/>
              <a:t> </a:t>
            </a:r>
            <a:endParaRPr/>
          </a:p>
        </p:txBody>
      </p:sp>
      <p:sp>
        <p:nvSpPr>
          <p:cNvPr id="134" name="Google Shape;134;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Students that have </a:t>
            </a:r>
            <a:r>
              <a:rPr lang="en"/>
              <a:t>experienced</a:t>
            </a:r>
            <a:r>
              <a:rPr lang="en"/>
              <a:t> what </a:t>
            </a:r>
            <a:r>
              <a:rPr lang="en"/>
              <a:t>life</a:t>
            </a:r>
            <a:r>
              <a:rPr lang="en"/>
              <a:t> is like at the TCC centers</a:t>
            </a:r>
            <a:endParaRPr/>
          </a:p>
          <a:p>
            <a:pPr indent="-342900" lvl="0" marL="457200" rtl="0" algn="l">
              <a:spcBef>
                <a:spcPts val="0"/>
              </a:spcBef>
              <a:spcAft>
                <a:spcPts val="0"/>
              </a:spcAft>
              <a:buSzPts val="1800"/>
              <a:buChar char="●"/>
            </a:pPr>
            <a:r>
              <a:rPr lang="en"/>
              <a:t>Collected data from surveys about people’s feelings about the centers </a:t>
            </a:r>
            <a:endParaRPr/>
          </a:p>
          <a:p>
            <a:pPr indent="-342900" lvl="0" marL="457200" rtl="0" algn="l">
              <a:spcBef>
                <a:spcPts val="0"/>
              </a:spcBef>
              <a:spcAft>
                <a:spcPts val="0"/>
              </a:spcAft>
              <a:buSzPts val="1800"/>
              <a:buChar char="●"/>
            </a:pPr>
            <a:r>
              <a:rPr lang="en"/>
              <a:t>Interviewed the head of the Writing center about the state the centers are </a:t>
            </a:r>
            <a:r>
              <a:rPr lang="en"/>
              <a:t>in</a:t>
            </a:r>
            <a:r>
              <a:rPr lang="en"/>
              <a:t> at the </a:t>
            </a:r>
            <a:r>
              <a:rPr lang="en"/>
              <a:t>current</a:t>
            </a:r>
            <a:r>
              <a:rPr lang="en"/>
              <a:t> moment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Challenges &amp; Successes</a:t>
            </a:r>
            <a:endParaRPr/>
          </a:p>
        </p:txBody>
      </p:sp>
      <p:sp>
        <p:nvSpPr>
          <p:cNvPr id="140" name="Google Shape;140;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Challenges</a:t>
            </a:r>
            <a:endParaRPr/>
          </a:p>
          <a:p>
            <a:pPr indent="-317500" lvl="1" marL="914400" rtl="0" algn="l">
              <a:spcBef>
                <a:spcPts val="0"/>
              </a:spcBef>
              <a:spcAft>
                <a:spcPts val="0"/>
              </a:spcAft>
              <a:buSzPts val="1400"/>
              <a:buChar char="-"/>
            </a:pPr>
            <a:r>
              <a:rPr lang="en"/>
              <a:t>Small sample size for the survey</a:t>
            </a:r>
            <a:endParaRPr/>
          </a:p>
          <a:p>
            <a:pPr indent="-317500" lvl="1" marL="914400" rtl="0" algn="l">
              <a:spcBef>
                <a:spcPts val="0"/>
              </a:spcBef>
              <a:spcAft>
                <a:spcPts val="0"/>
              </a:spcAft>
              <a:buSzPts val="1400"/>
              <a:buChar char="-"/>
            </a:pPr>
            <a:r>
              <a:rPr lang="en"/>
              <a:t>Time management </a:t>
            </a:r>
            <a:endParaRPr/>
          </a:p>
          <a:p>
            <a:pPr indent="-317500" lvl="1" marL="914400" rtl="0" algn="l">
              <a:spcBef>
                <a:spcPts val="0"/>
              </a:spcBef>
              <a:spcAft>
                <a:spcPts val="0"/>
              </a:spcAft>
              <a:buSzPts val="1400"/>
              <a:buChar char="-"/>
            </a:pPr>
            <a:r>
              <a:rPr lang="en"/>
              <a:t>Preparation</a:t>
            </a:r>
            <a:endParaRPr/>
          </a:p>
          <a:p>
            <a:pPr indent="-342900" lvl="0" marL="457200" rtl="0" algn="l">
              <a:spcBef>
                <a:spcPts val="0"/>
              </a:spcBef>
              <a:spcAft>
                <a:spcPts val="0"/>
              </a:spcAft>
              <a:buSzPts val="1800"/>
              <a:buChar char="-"/>
            </a:pPr>
            <a:r>
              <a:rPr lang="en"/>
              <a:t>Successes</a:t>
            </a:r>
            <a:endParaRPr/>
          </a:p>
          <a:p>
            <a:pPr indent="-317500" lvl="1" marL="914400" rtl="0" algn="l">
              <a:spcBef>
                <a:spcPts val="0"/>
              </a:spcBef>
              <a:spcAft>
                <a:spcPts val="0"/>
              </a:spcAft>
              <a:buSzPts val="1400"/>
              <a:buChar char="-"/>
            </a:pPr>
            <a:r>
              <a:rPr lang="en"/>
              <a:t>The survey itself went smoothly and its data could be processed fairly easily</a:t>
            </a:r>
            <a:endParaRPr/>
          </a:p>
          <a:p>
            <a:pPr indent="-317500" lvl="1" marL="914400" rtl="0" algn="l">
              <a:spcBef>
                <a:spcPts val="0"/>
              </a:spcBef>
              <a:spcAft>
                <a:spcPts val="0"/>
              </a:spcAft>
              <a:buSzPts val="1400"/>
              <a:buChar char="-"/>
            </a:pPr>
            <a:r>
              <a:rPr lang="en"/>
              <a:t>Collaboration</a:t>
            </a:r>
            <a:endParaRPr/>
          </a:p>
          <a:p>
            <a:pPr indent="-317500" lvl="1" marL="914400" rtl="0" algn="l">
              <a:spcBef>
                <a:spcPts val="0"/>
              </a:spcBef>
              <a:spcAft>
                <a:spcPts val="0"/>
              </a:spcAft>
              <a:buSzPts val="1400"/>
              <a:buChar char="-"/>
            </a:pPr>
            <a:r>
              <a:rPr lang="en"/>
              <a:t>Completed all task</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Works Cited</a:t>
            </a:r>
            <a:endParaRPr/>
          </a:p>
        </p:txBody>
      </p:sp>
      <p:sp>
        <p:nvSpPr>
          <p:cNvPr id="146" name="Google Shape;146;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457200" lvl="0" marL="0" rtl="0" algn="l">
              <a:spcBef>
                <a:spcPts val="0"/>
              </a:spcBef>
              <a:spcAft>
                <a:spcPts val="0"/>
              </a:spcAft>
              <a:buClr>
                <a:schemeClr val="dk1"/>
              </a:buClr>
              <a:buSzPct val="61111"/>
              <a:buFont typeface="Arial"/>
              <a:buNone/>
            </a:pPr>
            <a:r>
              <a:rPr lang="en"/>
              <a:t>“5 Ways Open Educational Resources Can Help Students Succeed This Fall.”, New England Board of Higher Education. New England Board of Higher Education, 21 Sept. 2020, </a:t>
            </a:r>
            <a:r>
              <a:rPr lang="en" u="sng">
                <a:solidFill>
                  <a:schemeClr val="hlink"/>
                </a:solidFill>
                <a:hlinkClick r:id="rId3"/>
              </a:rPr>
              <a:t>nebhe.org/journal/5-ways-open-educational-resources-can-help-students-succeed-this-fal</a:t>
            </a:r>
            <a:r>
              <a:rPr lang="en"/>
              <a:t>.</a:t>
            </a:r>
            <a:endParaRPr/>
          </a:p>
          <a:p>
            <a:pPr indent="457200" lvl="0" marL="0" rtl="0" algn="l">
              <a:spcBef>
                <a:spcPts val="1200"/>
              </a:spcBef>
              <a:spcAft>
                <a:spcPts val="0"/>
              </a:spcAft>
              <a:buClr>
                <a:schemeClr val="dk1"/>
              </a:buClr>
              <a:buSzPct val="61111"/>
              <a:buFont typeface="Arial"/>
              <a:buNone/>
            </a:pPr>
            <a:r>
              <a:rPr lang="en"/>
              <a:t>NewPath Learning. “What Makes Supplemental Educational Resources Valuable to Students?” What Makes Supplemental Educational Resources Valuable to Students?, 11 Nov. 2021, </a:t>
            </a:r>
            <a:r>
              <a:rPr lang="en" u="sng">
                <a:solidFill>
                  <a:schemeClr val="hlink"/>
                </a:solidFill>
                <a:hlinkClick r:id="rId4"/>
              </a:rPr>
              <a:t>www.newpathlearning.com/the-latest-news/what-makes-supplemental-educational-resources-valuable-to-students</a:t>
            </a:r>
            <a:r>
              <a:rPr lang="en"/>
              <a:t>.</a:t>
            </a:r>
            <a:endParaRPr/>
          </a:p>
          <a:p>
            <a:pPr indent="457200" lvl="0" marL="0" rtl="0" algn="l">
              <a:spcBef>
                <a:spcPts val="1200"/>
              </a:spcBef>
              <a:spcAft>
                <a:spcPts val="0"/>
              </a:spcAft>
              <a:buClr>
                <a:schemeClr val="dk1"/>
              </a:buClr>
              <a:buSzPct val="61111"/>
              <a:buFont typeface="Arial"/>
              <a:buNone/>
            </a:pPr>
            <a:r>
              <a:rPr lang="en"/>
              <a:t>Parrish, Elizabeth. Personal Interview. 23 Oct. 2024</a:t>
            </a:r>
            <a:endParaRPr/>
          </a:p>
          <a:p>
            <a:pPr indent="457200" lvl="0" marL="0" rtl="0" algn="l">
              <a:spcBef>
                <a:spcPts val="1200"/>
              </a:spcBef>
              <a:spcAft>
                <a:spcPts val="0"/>
              </a:spcAft>
              <a:buClr>
                <a:schemeClr val="dk1"/>
              </a:buClr>
              <a:buSzPct val="61111"/>
              <a:buFont typeface="Arial"/>
              <a:buNone/>
            </a:pPr>
            <a:r>
              <a:rPr lang="en"/>
              <a:t>Top Universities. “University Budgets: Where Your Fees Go.”, University Budgets: Where Your Fees Go., 5 Aug. 2024, </a:t>
            </a:r>
            <a:r>
              <a:rPr lang="en" u="sng">
                <a:solidFill>
                  <a:schemeClr val="hlink"/>
                </a:solidFill>
                <a:hlinkClick r:id="rId5"/>
              </a:rPr>
              <a:t>www.topuniversities.com/student-info/student-finance/university-budgets-where-your-fees-go</a:t>
            </a:r>
            <a:r>
              <a:rPr lang="en"/>
              <a:t>.</a:t>
            </a:r>
            <a:endParaRPr/>
          </a:p>
          <a:p>
            <a:pPr indent="457200" lvl="0" marL="0" rtl="0" algn="l">
              <a:spcBef>
                <a:spcPts val="1200"/>
              </a:spcBef>
              <a:spcAft>
                <a:spcPts val="0"/>
              </a:spcAft>
              <a:buClr>
                <a:schemeClr val="dk1"/>
              </a:buClr>
              <a:buSzPct val="61111"/>
              <a:buFont typeface="Arial"/>
              <a:buNone/>
            </a:pPr>
            <a:r>
              <a:rPr lang="en"/>
              <a:t>Zimmerman, Ben, et al. Students View of Resource Accessibility. 21 Oct. 2024</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Works Cited Cont.</a:t>
            </a:r>
            <a:endParaRPr/>
          </a:p>
        </p:txBody>
      </p:sp>
      <p:sp>
        <p:nvSpPr>
          <p:cNvPr id="152" name="Google Shape;152;p27"/>
          <p:cNvSpPr txBox="1"/>
          <p:nvPr>
            <p:ph idx="1" type="body"/>
          </p:nvPr>
        </p:nvSpPr>
        <p:spPr>
          <a:xfrm>
            <a:off x="0" y="1152475"/>
            <a:ext cx="8520600" cy="3416400"/>
          </a:xfrm>
          <a:prstGeom prst="rect">
            <a:avLst/>
          </a:prstGeom>
        </p:spPr>
        <p:txBody>
          <a:bodyPr anchorCtr="0" anchor="t" bIns="91425" lIns="91425" spcFirstLastPara="1" rIns="91425" wrap="square" tIns="91425">
            <a:normAutofit/>
          </a:bodyPr>
          <a:lstStyle/>
          <a:p>
            <a:pPr indent="457200" lvl="0" marL="457200" rtl="0" algn="l">
              <a:lnSpc>
                <a:spcPct val="200000"/>
              </a:lnSpc>
              <a:spcBef>
                <a:spcPts val="0"/>
              </a:spcBef>
              <a:spcAft>
                <a:spcPts val="0"/>
              </a:spcAft>
              <a:buNone/>
            </a:pPr>
            <a:r>
              <a:rPr lang="en" sz="1250"/>
              <a:t>NewPath Learning. “What Makes Supplemental Educational Resources Valuable to Students?” What Makes</a:t>
            </a:r>
            <a:r>
              <a:rPr lang="en" sz="1250"/>
              <a:t> </a:t>
            </a:r>
            <a:r>
              <a:rPr lang="en" sz="1250"/>
              <a:t>Supplemental Educational Resources Valuable to Students?, 11 Nov. 2021, </a:t>
            </a:r>
            <a:r>
              <a:rPr lang="en" sz="1250" u="sng">
                <a:solidFill>
                  <a:schemeClr val="hlink"/>
                </a:solidFill>
                <a:hlinkClick r:id="rId3"/>
              </a:rPr>
              <a:t>www.newpathlearning.com/the-latest-news/what-makes-supplemental-educational-resources-valuable-to-students.</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457200" lvl="0" marL="457200" rtl="0" algn="l">
              <a:lnSpc>
                <a:spcPct val="200000"/>
              </a:lnSpc>
              <a:spcBef>
                <a:spcPts val="0"/>
              </a:spcBef>
              <a:spcAft>
                <a:spcPts val="0"/>
              </a:spcAft>
              <a:buNone/>
            </a:pPr>
            <a:r>
              <a:t/>
            </a:r>
            <a:endParaRPr sz="1250">
              <a:solidFill>
                <a:srgbClr val="000000"/>
              </a:solidFill>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